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Nunito SemiBold"/>
      <p:regular r:id="rId13"/>
      <p:bold r:id="rId14"/>
      <p:italic r:id="rId15"/>
      <p:boldItalic r:id="rId16"/>
    </p:embeddedFont>
    <p:embeddedFont>
      <p:font typeface="PT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1" roundtripDataSignature="AMtx7mh2HFlR+cansi6+cgjQf1gPyZqM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font" Target="fonts/NunitoSemiBold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NunitoSemiBold-italic.fntdata"/><Relationship Id="rId14" Type="http://schemas.openxmlformats.org/officeDocument/2006/relationships/font" Target="fonts/NunitoSemiBold-bold.fntdata"/><Relationship Id="rId17" Type="http://schemas.openxmlformats.org/officeDocument/2006/relationships/font" Target="fonts/PTSans-regular.fntdata"/><Relationship Id="rId16" Type="http://schemas.openxmlformats.org/officeDocument/2006/relationships/font" Target="fonts/NunitoSemiBold-boldItalic.fntdata"/><Relationship Id="rId5" Type="http://schemas.openxmlformats.org/officeDocument/2006/relationships/slide" Target="slides/slide1.xml"/><Relationship Id="rId19" Type="http://schemas.openxmlformats.org/officeDocument/2006/relationships/font" Target="fonts/PTSans-italic.fntdata"/><Relationship Id="rId6" Type="http://schemas.openxmlformats.org/officeDocument/2006/relationships/slide" Target="slides/slide2.xml"/><Relationship Id="rId18" Type="http://schemas.openxmlformats.org/officeDocument/2006/relationships/font" Target="fonts/PT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png"/><Relationship Id="rId4" Type="http://schemas.openxmlformats.org/officeDocument/2006/relationships/image" Target="../media/image19.png"/><Relationship Id="rId5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6324124" y="2848213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Платформенная игра в стиле Марио</a:t>
            </a:r>
            <a:endParaRPr b="0" i="0" sz="4400" u="none" cap="none" strike="noStrike"/>
          </a:p>
        </p:txBody>
      </p:sp>
      <p:sp>
        <p:nvSpPr>
          <p:cNvPr id="50" name="Google Shape;50;p1"/>
          <p:cNvSpPr/>
          <p:nvPr/>
        </p:nvSpPr>
        <p:spPr>
          <a:xfrm>
            <a:off x="6324124" y="4615220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Добро пожаловать в мир платформенных игр, вдохновленный классической серией Марио.</a:t>
            </a:r>
            <a:endParaRPr b="0" i="0" sz="1850" u="none" cap="none" strike="noStrike"/>
          </a:p>
        </p:txBody>
      </p:sp>
      <p:sp>
        <p:nvSpPr>
          <p:cNvPr id="51" name="Google Shape;51;p1"/>
          <p:cNvSpPr/>
          <p:nvPr/>
        </p:nvSpPr>
        <p:spPr>
          <a:xfrm>
            <a:off x="4030413" y="846387"/>
            <a:ext cx="6569700" cy="656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/>
          <p:nvPr/>
        </p:nvSpPr>
        <p:spPr>
          <a:xfrm>
            <a:off x="837724" y="2485787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О проекте</a:t>
            </a:r>
            <a:endParaRPr b="0" i="0" sz="4400" u="none" cap="none" strike="noStrike"/>
          </a:p>
        </p:txBody>
      </p:sp>
      <p:sp>
        <p:nvSpPr>
          <p:cNvPr id="58" name="Google Shape;58;p2"/>
          <p:cNvSpPr/>
          <p:nvPr/>
        </p:nvSpPr>
        <p:spPr>
          <a:xfrm>
            <a:off x="837724" y="3788093"/>
            <a:ext cx="3396496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Язык программирования</a:t>
            </a:r>
            <a:endParaRPr b="0" i="0" sz="2200" u="none" cap="none" strike="noStrike"/>
          </a:p>
        </p:txBody>
      </p:sp>
      <p:sp>
        <p:nvSpPr>
          <p:cNvPr id="59" name="Google Shape;59;p2"/>
          <p:cNvSpPr/>
          <p:nvPr/>
        </p:nvSpPr>
        <p:spPr>
          <a:xfrm>
            <a:off x="837724" y="4379357"/>
            <a:ext cx="618553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В основе проекта лежит язык Python, известный своей простотой и доступностью.</a:t>
            </a:r>
            <a:endParaRPr b="0" i="0" sz="1850" u="none" cap="none" strike="noStrike"/>
          </a:p>
        </p:txBody>
      </p:sp>
      <p:sp>
        <p:nvSpPr>
          <p:cNvPr id="60" name="Google Shape;60;p2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Библиотеки</a:t>
            </a:r>
            <a:endParaRPr b="0" i="0" sz="2200" u="none" cap="none" strike="noStrike"/>
          </a:p>
        </p:txBody>
      </p:sp>
      <p:sp>
        <p:nvSpPr>
          <p:cNvPr id="61" name="Google Shape;61;p2"/>
          <p:cNvSpPr/>
          <p:nvPr/>
        </p:nvSpPr>
        <p:spPr>
          <a:xfrm>
            <a:off x="7614761" y="4379357"/>
            <a:ext cx="6185535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Для разработки использовались PyQt6, pygame и PIL, предоставляющие необходимые инструменты для создания графики, анимации и взаимодействия.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7" name="Google Shape;6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"/>
          <p:cNvSpPr/>
          <p:nvPr/>
        </p:nvSpPr>
        <p:spPr>
          <a:xfrm>
            <a:off x="6324124" y="1549837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Геймплей</a:t>
            </a:r>
            <a:endParaRPr b="0" i="0" sz="4400" u="none" cap="none" strike="noStrike"/>
          </a:p>
        </p:txBody>
      </p:sp>
      <p:sp>
        <p:nvSpPr>
          <p:cNvPr id="69" name="Google Shape;69;p3"/>
          <p:cNvSpPr/>
          <p:nvPr/>
        </p:nvSpPr>
        <p:spPr>
          <a:xfrm>
            <a:off x="6324124" y="2882027"/>
            <a:ext cx="418862" cy="418862"/>
          </a:xfrm>
          <a:prstGeom prst="roundRect">
            <a:avLst>
              <a:gd fmla="val 85725" name="adj"/>
            </a:avLst>
          </a:prstGeom>
          <a:solidFill>
            <a:srgbClr val="F3F3FF"/>
          </a:solidFill>
          <a:ln cap="flat" cmpd="sng" w="22850">
            <a:solidFill>
              <a:srgbClr val="2D4D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6982301" y="2882027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Перемещение</a:t>
            </a:r>
            <a:endParaRPr b="0" i="0" sz="2200" u="none" cap="none" strike="noStrike"/>
          </a:p>
        </p:txBody>
      </p:sp>
      <p:sp>
        <p:nvSpPr>
          <p:cNvPr id="71" name="Google Shape;71;p3"/>
          <p:cNvSpPr/>
          <p:nvPr/>
        </p:nvSpPr>
        <p:spPr>
          <a:xfrm>
            <a:off x="6982301" y="3377565"/>
            <a:ext cx="2956441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Игрок может перемещаться влево и вправо, используя клавиши управления.</a:t>
            </a:r>
            <a:endParaRPr b="0" i="0" sz="1850" u="none" cap="none" strike="noStrike"/>
          </a:p>
        </p:txBody>
      </p:sp>
      <p:sp>
        <p:nvSpPr>
          <p:cNvPr id="72" name="Google Shape;72;p3"/>
          <p:cNvSpPr/>
          <p:nvPr/>
        </p:nvSpPr>
        <p:spPr>
          <a:xfrm>
            <a:off x="10178058" y="2882027"/>
            <a:ext cx="418862" cy="418862"/>
          </a:xfrm>
          <a:prstGeom prst="roundRect">
            <a:avLst>
              <a:gd fmla="val 85725" name="adj"/>
            </a:avLst>
          </a:prstGeom>
          <a:solidFill>
            <a:srgbClr val="F3F3FF"/>
          </a:solidFill>
          <a:ln cap="flat" cmpd="sng" w="22850">
            <a:solidFill>
              <a:srgbClr val="018CE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3"/>
          <p:cNvSpPr/>
          <p:nvPr/>
        </p:nvSpPr>
        <p:spPr>
          <a:xfrm>
            <a:off x="10836235" y="2882027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Прыжки</a:t>
            </a:r>
            <a:endParaRPr b="0" i="0" sz="2200" u="none" cap="none" strike="noStrike"/>
          </a:p>
        </p:txBody>
      </p:sp>
      <p:sp>
        <p:nvSpPr>
          <p:cNvPr id="74" name="Google Shape;74;p3"/>
          <p:cNvSpPr/>
          <p:nvPr/>
        </p:nvSpPr>
        <p:spPr>
          <a:xfrm>
            <a:off x="10836235" y="3377565"/>
            <a:ext cx="2956441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Игрок может прыгать, преодолевая препятствия и добираясь до труднодоступных мест.</a:t>
            </a:r>
            <a:endParaRPr b="0" i="0" sz="1850" u="none" cap="none" strike="noStrike"/>
          </a:p>
        </p:txBody>
      </p:sp>
      <p:sp>
        <p:nvSpPr>
          <p:cNvPr id="75" name="Google Shape;75;p3"/>
          <p:cNvSpPr/>
          <p:nvPr/>
        </p:nvSpPr>
        <p:spPr>
          <a:xfrm>
            <a:off x="6324124" y="5418177"/>
            <a:ext cx="418862" cy="418862"/>
          </a:xfrm>
          <a:prstGeom prst="roundRect">
            <a:avLst>
              <a:gd fmla="val 85725" name="adj"/>
            </a:avLst>
          </a:prstGeom>
          <a:solidFill>
            <a:srgbClr val="F3F3FF"/>
          </a:solidFill>
          <a:ln cap="flat" cmpd="sng" w="22850">
            <a:solidFill>
              <a:srgbClr val="DA33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6982301" y="5418177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Сбор монет</a:t>
            </a:r>
            <a:endParaRPr b="0" i="0" sz="2200" u="none" cap="none" strike="noStrike"/>
          </a:p>
        </p:txBody>
      </p:sp>
      <p:sp>
        <p:nvSpPr>
          <p:cNvPr id="77" name="Google Shape;77;p3"/>
          <p:cNvSpPr/>
          <p:nvPr/>
        </p:nvSpPr>
        <p:spPr>
          <a:xfrm>
            <a:off x="6982301" y="5913715"/>
            <a:ext cx="6810375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По пути игрок может собирать монеты, заработанные очки, и получать бонусы.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3" name="Google Shape;8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4"/>
          <p:cNvSpPr/>
          <p:nvPr/>
        </p:nvSpPr>
        <p:spPr>
          <a:xfrm>
            <a:off x="837724" y="2533650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Управление игрой</a:t>
            </a:r>
            <a:endParaRPr b="0" i="0" sz="4400" u="none" cap="none" strike="noStrike"/>
          </a:p>
        </p:txBody>
      </p:sp>
      <p:pic>
        <p:nvPicPr>
          <p:cNvPr descr="preencoded.png" id="85" name="Google Shape;8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7724" y="3596640"/>
            <a:ext cx="598408" cy="598408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4"/>
          <p:cNvSpPr/>
          <p:nvPr/>
        </p:nvSpPr>
        <p:spPr>
          <a:xfrm>
            <a:off x="837724" y="4434364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Клавиатура</a:t>
            </a:r>
            <a:endParaRPr b="0" i="0" sz="2200" u="none" cap="none" strike="noStrike"/>
          </a:p>
        </p:txBody>
      </p:sp>
      <p:sp>
        <p:nvSpPr>
          <p:cNvPr id="87" name="Google Shape;87;p4"/>
          <p:cNvSpPr/>
          <p:nvPr/>
        </p:nvSpPr>
        <p:spPr>
          <a:xfrm>
            <a:off x="837724" y="4929902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Используются клавиши стрелок для управления движением персонажа.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3" name="Google Shape;9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5"/>
          <p:cNvSpPr/>
          <p:nvPr/>
        </p:nvSpPr>
        <p:spPr>
          <a:xfrm>
            <a:off x="6324124" y="1869162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Игровые объекты</a:t>
            </a:r>
            <a:endParaRPr b="0" i="0" sz="4400" u="none" cap="none" strike="noStrike"/>
          </a:p>
        </p:txBody>
      </p:sp>
      <p:sp>
        <p:nvSpPr>
          <p:cNvPr id="95" name="Google Shape;95;p5"/>
          <p:cNvSpPr/>
          <p:nvPr/>
        </p:nvSpPr>
        <p:spPr>
          <a:xfrm>
            <a:off x="6324124" y="2932152"/>
            <a:ext cx="3614618" cy="1785938"/>
          </a:xfrm>
          <a:prstGeom prst="roundRect">
            <a:avLst>
              <a:gd fmla="val 20105" name="adj"/>
            </a:avLst>
          </a:prstGeom>
          <a:solidFill>
            <a:srgbClr val="F3F3FF"/>
          </a:solidFill>
          <a:ln cap="flat" cmpd="sng" w="22850">
            <a:solidFill>
              <a:srgbClr val="2D4D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5"/>
          <p:cNvSpPr/>
          <p:nvPr/>
        </p:nvSpPr>
        <p:spPr>
          <a:xfrm>
            <a:off x="6586299" y="3194328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Игрок</a:t>
            </a:r>
            <a:endParaRPr b="0" i="0" sz="2200" u="none" cap="none" strike="noStrike"/>
          </a:p>
        </p:txBody>
      </p:sp>
      <p:sp>
        <p:nvSpPr>
          <p:cNvPr id="97" name="Google Shape;97;p5"/>
          <p:cNvSpPr/>
          <p:nvPr/>
        </p:nvSpPr>
        <p:spPr>
          <a:xfrm>
            <a:off x="6586299" y="3689866"/>
            <a:ext cx="3090267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Персонаж, управляемый игроком.</a:t>
            </a:r>
            <a:endParaRPr b="0" i="0" sz="1850" u="none" cap="none" strike="noStrike"/>
          </a:p>
        </p:txBody>
      </p:sp>
      <p:sp>
        <p:nvSpPr>
          <p:cNvPr id="98" name="Google Shape;98;p5"/>
          <p:cNvSpPr/>
          <p:nvPr/>
        </p:nvSpPr>
        <p:spPr>
          <a:xfrm>
            <a:off x="10178058" y="2932152"/>
            <a:ext cx="3614618" cy="1785938"/>
          </a:xfrm>
          <a:prstGeom prst="roundRect">
            <a:avLst>
              <a:gd fmla="val 20105" name="adj"/>
            </a:avLst>
          </a:prstGeom>
          <a:solidFill>
            <a:srgbClr val="F3F3FF"/>
          </a:solidFill>
          <a:ln cap="flat" cmpd="sng" w="22850">
            <a:solidFill>
              <a:srgbClr val="018CE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10440233" y="3194328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Враги</a:t>
            </a:r>
            <a:endParaRPr b="0" i="0" sz="2200" u="none" cap="none" strike="noStrike"/>
          </a:p>
        </p:txBody>
      </p:sp>
      <p:sp>
        <p:nvSpPr>
          <p:cNvPr id="100" name="Google Shape;100;p5"/>
          <p:cNvSpPr/>
          <p:nvPr/>
        </p:nvSpPr>
        <p:spPr>
          <a:xfrm>
            <a:off x="10440233" y="3689866"/>
            <a:ext cx="3090267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Разнообразные враги, с которыми нужно бороться.</a:t>
            </a:r>
            <a:endParaRPr b="0" i="0" sz="1850" u="none" cap="none" strike="noStrike"/>
          </a:p>
        </p:txBody>
      </p:sp>
      <p:sp>
        <p:nvSpPr>
          <p:cNvPr id="101" name="Google Shape;101;p5"/>
          <p:cNvSpPr/>
          <p:nvPr/>
        </p:nvSpPr>
        <p:spPr>
          <a:xfrm>
            <a:off x="6324124" y="4957405"/>
            <a:ext cx="7468553" cy="1402913"/>
          </a:xfrm>
          <a:prstGeom prst="roundRect">
            <a:avLst>
              <a:gd fmla="val 25595" name="adj"/>
            </a:avLst>
          </a:prstGeom>
          <a:solidFill>
            <a:srgbClr val="F3F3FF"/>
          </a:solidFill>
          <a:ln cap="flat" cmpd="sng" w="22850">
            <a:solidFill>
              <a:srgbClr val="DA33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6586299" y="5219581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Монеты</a:t>
            </a:r>
            <a:endParaRPr b="0" i="0" sz="2200" u="none" cap="none" strike="noStrike"/>
          </a:p>
        </p:txBody>
      </p:sp>
      <p:sp>
        <p:nvSpPr>
          <p:cNvPr id="103" name="Google Shape;103;p5"/>
          <p:cNvSpPr/>
          <p:nvPr/>
        </p:nvSpPr>
        <p:spPr>
          <a:xfrm>
            <a:off x="6586299" y="5715119"/>
            <a:ext cx="694420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Предметы, которые можно собирать для получения очков.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9" name="Google Shape;10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99216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6"/>
          <p:cNvSpPr/>
          <p:nvPr/>
        </p:nvSpPr>
        <p:spPr>
          <a:xfrm>
            <a:off x="837724" y="4349234"/>
            <a:ext cx="7701320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Физическое моделирование</a:t>
            </a:r>
            <a:endParaRPr b="0" i="0" sz="4400" u="none" cap="none" strike="noStrike"/>
          </a:p>
        </p:txBody>
      </p:sp>
      <p:sp>
        <p:nvSpPr>
          <p:cNvPr id="111" name="Google Shape;111;p6"/>
          <p:cNvSpPr/>
          <p:nvPr/>
        </p:nvSpPr>
        <p:spPr>
          <a:xfrm>
            <a:off x="837724" y="6872407"/>
            <a:ext cx="12954952" cy="30480"/>
          </a:xfrm>
          <a:prstGeom prst="roundRect">
            <a:avLst>
              <a:gd fmla="val 1178055" name="adj"/>
            </a:avLst>
          </a:prstGeom>
          <a:solidFill>
            <a:srgbClr val="000000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6"/>
          <p:cNvSpPr/>
          <p:nvPr/>
        </p:nvSpPr>
        <p:spPr>
          <a:xfrm>
            <a:off x="7299841" y="6034742"/>
            <a:ext cx="30480" cy="837724"/>
          </a:xfrm>
          <a:prstGeom prst="roundRect">
            <a:avLst>
              <a:gd fmla="val 1178055" name="adj"/>
            </a:avLst>
          </a:prstGeom>
          <a:solidFill>
            <a:srgbClr val="2D4D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7045881" y="6603147"/>
            <a:ext cx="538520" cy="538520"/>
          </a:xfrm>
          <a:prstGeom prst="roundRect">
            <a:avLst>
              <a:gd fmla="val 66677" name="adj"/>
            </a:avLst>
          </a:prstGeom>
          <a:solidFill>
            <a:srgbClr val="F3F3FF"/>
          </a:solidFill>
          <a:ln cap="flat" cmpd="sng" w="22850">
            <a:solidFill>
              <a:srgbClr val="2D4D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"/>
          <p:cNvSpPr/>
          <p:nvPr/>
        </p:nvSpPr>
        <p:spPr>
          <a:xfrm>
            <a:off x="7213759" y="6703397"/>
            <a:ext cx="202763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 SemiBold"/>
              <a:buNone/>
            </a:pPr>
            <a:r>
              <a:rPr b="1" i="0" lang="en-US" sz="26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1</a:t>
            </a:r>
            <a:endParaRPr b="0" i="0" sz="2650" u="none" cap="none" strike="noStrike"/>
          </a:p>
        </p:txBody>
      </p:sp>
      <p:sp>
        <p:nvSpPr>
          <p:cNvPr id="115" name="Google Shape;115;p6"/>
          <p:cNvSpPr/>
          <p:nvPr/>
        </p:nvSpPr>
        <p:spPr>
          <a:xfrm>
            <a:off x="1077039" y="5412224"/>
            <a:ext cx="12476321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При столкновении с препятствиями происходит реакция: уничтожение, изменение движения, сбор монет.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1" name="Google Shape;12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7"/>
          <p:cNvSpPr/>
          <p:nvPr/>
        </p:nvSpPr>
        <p:spPr>
          <a:xfrm>
            <a:off x="6324124" y="1316236"/>
            <a:ext cx="746855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Взаимодействие с объектами</a:t>
            </a:r>
            <a:endParaRPr b="0" i="0" sz="4400" u="none" cap="none" strike="noStrike"/>
          </a:p>
        </p:txBody>
      </p:sp>
      <p:pic>
        <p:nvPicPr>
          <p:cNvPr descr="preencoded.png" id="123" name="Google Shape;12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24124" y="3083243"/>
            <a:ext cx="1196816" cy="1915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7"/>
          <p:cNvSpPr/>
          <p:nvPr/>
        </p:nvSpPr>
        <p:spPr>
          <a:xfrm>
            <a:off x="7879913" y="3322558"/>
            <a:ext cx="591276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Игрок может взаимодействовать с монетами, собирая их.</a:t>
            </a:r>
            <a:endParaRPr b="0" i="0" sz="1850" u="none" cap="none" strike="noStrike"/>
          </a:p>
        </p:txBody>
      </p:sp>
      <p:pic>
        <p:nvPicPr>
          <p:cNvPr descr="preencoded.png" id="125" name="Google Shape;125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24124" y="4998244"/>
            <a:ext cx="1196816" cy="1915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7"/>
          <p:cNvSpPr/>
          <p:nvPr/>
        </p:nvSpPr>
        <p:spPr>
          <a:xfrm>
            <a:off x="7879913" y="5237559"/>
            <a:ext cx="5912763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При столкновении с врагами игрок может умереть, или убить их.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2" name="Google Shape;13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8"/>
          <p:cNvSpPr/>
          <p:nvPr/>
        </p:nvSpPr>
        <p:spPr>
          <a:xfrm>
            <a:off x="837724" y="2817257"/>
            <a:ext cx="5696426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Заключение и вывод</a:t>
            </a:r>
            <a:endParaRPr b="0" i="0" sz="4400" u="none" cap="none" strike="noStrike"/>
          </a:p>
        </p:txBody>
      </p:sp>
      <p:sp>
        <p:nvSpPr>
          <p:cNvPr id="134" name="Google Shape;134;p8"/>
          <p:cNvSpPr/>
          <p:nvPr/>
        </p:nvSpPr>
        <p:spPr>
          <a:xfrm>
            <a:off x="837724" y="3880247"/>
            <a:ext cx="7468553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b="0" i="0" lang="en-US" sz="185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Проект платформенной игры в стиле Марио, созданный с использованием Python, PyQt6, pygame и PIL, демонстрирует успешное применение этих инструментов для разработки интерактивных игр.</a:t>
            </a:r>
            <a:endParaRPr b="0" i="0" sz="18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2025-02-02T22:07:07Z</dcterms:created>
  <dc:creator>PptxGenJS</dc:creator>
</cp:coreProperties>
</file>